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98" r:id="rId3"/>
    <p:sldId id="299" r:id="rId4"/>
    <p:sldId id="300" r:id="rId5"/>
    <p:sldId id="301" r:id="rId6"/>
    <p:sldId id="302" r:id="rId7"/>
    <p:sldId id="303" r:id="rId8"/>
    <p:sldId id="304" r:id="rId9"/>
    <p:sldId id="291" r:id="rId10"/>
    <p:sldId id="292" r:id="rId11"/>
    <p:sldId id="305" r:id="rId12"/>
    <p:sldId id="306" r:id="rId13"/>
    <p:sldId id="294" r:id="rId14"/>
    <p:sldId id="295" r:id="rId15"/>
    <p:sldId id="29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2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0416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9431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538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668683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4132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15636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76121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240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9891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1083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2018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1980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8674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6683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1115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1148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86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ABDA541-99B0-49F7-8105-61A108F5465E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17803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1CA12D-4C73-4840-B37B-C44861DBB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2" y="452022"/>
            <a:ext cx="7766936" cy="1174470"/>
          </a:xfrm>
        </p:spPr>
        <p:txBody>
          <a:bodyPr>
            <a:normAutofit fontScale="90000"/>
          </a:bodyPr>
          <a:lstStyle/>
          <a:p>
            <a:r>
              <a:rPr lang="en-IN" sz="2400" b="1" u="sng" dirty="0">
                <a:solidFill>
                  <a:srgbClr val="000000"/>
                </a:solidFill>
                <a:effectLst/>
                <a:latin typeface="Algerian" panose="04020705040A02060702" pitchFamily="82" charset="0"/>
                <a:ea typeface="Times New Roman" panose="02020603050405020304" pitchFamily="18" charset="0"/>
                <a:cs typeface="Open Sans" panose="020B0606030504020204" pitchFamily="34" charset="0"/>
              </a:rPr>
              <a:t>Estimate The Presence of Impurities in Iron Ore Using IBM Watson Machine Learning</a:t>
            </a:r>
            <a:b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B6D84-4239-4ED2-AA4F-A7F291AC43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3715657"/>
            <a:ext cx="7766936" cy="2196871"/>
          </a:xfrm>
        </p:spPr>
        <p:txBody>
          <a:bodyPr>
            <a:normAutofit/>
          </a:bodyPr>
          <a:lstStyle/>
          <a:p>
            <a:pPr algn="ctr"/>
            <a:endParaRPr lang="en-GB" sz="7200" dirty="0">
              <a:solidFill>
                <a:schemeClr val="tx1"/>
              </a:solidFill>
              <a:latin typeface="Times New Roman" panose="02020603050405020304" pitchFamily="18" charset="0"/>
              <a:ea typeface="MS Mincho" panose="020B0400000000000000" pitchFamily="49" charset="-128"/>
              <a:cs typeface="Times New Roman" panose="02020603050405020304" pitchFamily="18" charset="0"/>
            </a:endParaRPr>
          </a:p>
          <a:p>
            <a:pPr algn="ctr"/>
            <a:endParaRPr lang="en-GB" sz="7200" dirty="0">
              <a:solidFill>
                <a:schemeClr val="tx1"/>
              </a:solidFill>
              <a:latin typeface="Times New Roman" panose="02020603050405020304" pitchFamily="18" charset="0"/>
              <a:ea typeface="MS Mincho" panose="020B0400000000000000" pitchFamily="49" charset="-128"/>
              <a:cs typeface="Times New Roman" panose="02020603050405020304" pitchFamily="18" charset="0"/>
            </a:endParaRPr>
          </a:p>
          <a:p>
            <a:endParaRPr lang="en-IN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74AE7C-8840-4FE0-AB17-81D34658746D}"/>
              </a:ext>
            </a:extLst>
          </p:cNvPr>
          <p:cNvSpPr txBox="1"/>
          <p:nvPr/>
        </p:nvSpPr>
        <p:spPr>
          <a:xfrm>
            <a:off x="2713892" y="1990020"/>
            <a:ext cx="6115538" cy="183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850"/>
              </a:lnSpc>
              <a:spcBef>
                <a:spcPts val="1500"/>
              </a:spcBef>
              <a:spcAft>
                <a:spcPts val="750"/>
              </a:spcAft>
            </a:pPr>
            <a:endParaRPr lang="en-IN" b="1" dirty="0">
              <a:solidFill>
                <a:srgbClr val="000000"/>
              </a:solidFill>
              <a:latin typeface="Algerian" panose="04020705040A02060702" pitchFamily="82" charset="0"/>
              <a:ea typeface="Calibri" panose="020F0502020204030204" pitchFamily="34" charset="0"/>
              <a:cs typeface="Open Sans" panose="020B0606030504020204" pitchFamily="34" charset="0"/>
            </a:endParaRPr>
          </a:p>
          <a:p>
            <a:pPr algn="ctr">
              <a:lnSpc>
                <a:spcPts val="2850"/>
              </a:lnSpc>
              <a:spcBef>
                <a:spcPts val="1500"/>
              </a:spcBef>
              <a:spcAft>
                <a:spcPts val="750"/>
              </a:spcAft>
            </a:pPr>
            <a:r>
              <a:rPr lang="en-IN" b="1" dirty="0">
                <a:solidFill>
                  <a:srgbClr val="000000"/>
                </a:solidFill>
                <a:latin typeface="Algerian" panose="04020705040A02060702" pitchFamily="82" charset="0"/>
                <a:ea typeface="Calibri" panose="020F0502020204030204" pitchFamily="34" charset="0"/>
                <a:cs typeface="Open Sans" panose="020B0606030504020204" pitchFamily="34" charset="0"/>
              </a:rPr>
              <a:t>Aaditya </a:t>
            </a:r>
            <a:r>
              <a:rPr lang="en-IN" b="1" dirty="0" err="1">
                <a:solidFill>
                  <a:srgbClr val="000000"/>
                </a:solidFill>
                <a:latin typeface="Algerian" panose="04020705040A02060702" pitchFamily="82" charset="0"/>
                <a:ea typeface="Calibri" panose="020F0502020204030204" pitchFamily="34" charset="0"/>
                <a:cs typeface="Open Sans" panose="020B0606030504020204" pitchFamily="34" charset="0"/>
              </a:rPr>
              <a:t>gangavarapu</a:t>
            </a:r>
            <a:endParaRPr lang="en-IN" b="1" dirty="0">
              <a:solidFill>
                <a:srgbClr val="000000"/>
              </a:solidFill>
              <a:latin typeface="Algerian" panose="04020705040A02060702" pitchFamily="82" charset="0"/>
              <a:ea typeface="Calibri" panose="020F0502020204030204" pitchFamily="34" charset="0"/>
              <a:cs typeface="Open Sans" panose="020B0606030504020204" pitchFamily="34" charset="0"/>
            </a:endParaRPr>
          </a:p>
          <a:p>
            <a:pPr algn="ctr">
              <a:lnSpc>
                <a:spcPts val="2850"/>
              </a:lnSpc>
              <a:spcBef>
                <a:spcPts val="1500"/>
              </a:spcBef>
              <a:spcAft>
                <a:spcPts val="750"/>
              </a:spcAft>
            </a:pPr>
            <a:r>
              <a:rPr lang="en-IN" sz="4000" b="1" dirty="0">
                <a:solidFill>
                  <a:srgbClr val="000000"/>
                </a:solidFill>
                <a:effectLst/>
                <a:latin typeface="Algerian" panose="04020705040A02060702" pitchFamily="82" charset="0"/>
                <a:ea typeface="Calibri" panose="020F0502020204030204" pitchFamily="34" charset="0"/>
                <a:cs typeface="Open Sans" panose="020B0606030504020204" pitchFamily="34" charset="0"/>
              </a:rPr>
              <a:t>    GITAM UNIVERSITY</a:t>
            </a:r>
            <a:endParaRPr lang="en-IN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500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3053525" y="3758140"/>
            <a:ext cx="5334280" cy="1665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Dumping the model </a:t>
            </a:r>
          </a:p>
          <a:p>
            <a:pPr algn="ctr"/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Saving it as PKL file to access it in Flask</a:t>
            </a: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A03BA7-BB49-4327-B167-D574C7F19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259" y="1770772"/>
            <a:ext cx="9667875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37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3">
            <a:extLst>
              <a:ext uri="{FF2B5EF4-FFF2-40B4-BE49-F238E27FC236}">
                <a16:creationId xmlns:a16="http://schemas.microsoft.com/office/drawing/2014/main" id="{38A4C1DE-C52E-45B5-B900-5777A8F2A3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56C7FA2-6DB2-4C8C-864A-3FA36AA9F82A}"/>
              </a:ext>
            </a:extLst>
          </p:cNvPr>
          <p:cNvSpPr txBox="1">
            <a:spLocks/>
          </p:cNvSpPr>
          <p:nvPr/>
        </p:nvSpPr>
        <p:spPr>
          <a:xfrm>
            <a:off x="1608960" y="503174"/>
            <a:ext cx="8596668" cy="7486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UI</a:t>
            </a:r>
            <a:endParaRPr lang="en-IN" dirty="0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898FCFE0-59C5-43A7-A485-556E8B0039EB}"/>
              </a:ext>
            </a:extLst>
          </p:cNvPr>
          <p:cNvSpPr txBox="1">
            <a:spLocks/>
          </p:cNvSpPr>
          <p:nvPr/>
        </p:nvSpPr>
        <p:spPr>
          <a:xfrm>
            <a:off x="4995041" y="5659200"/>
            <a:ext cx="4184034" cy="1008739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HTML FILE 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AA66DB-4C2D-43A1-8DDB-16298A483857}"/>
              </a:ext>
            </a:extLst>
          </p:cNvPr>
          <p:cNvSpPr txBox="1">
            <a:spLocks/>
          </p:cNvSpPr>
          <p:nvPr/>
        </p:nvSpPr>
        <p:spPr>
          <a:xfrm>
            <a:off x="5560486" y="1488614"/>
            <a:ext cx="4184034" cy="926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143D2D-AA93-41A0-84DD-8105082A7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413" y="1251856"/>
            <a:ext cx="7700097" cy="430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42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3">
            <a:extLst>
              <a:ext uri="{FF2B5EF4-FFF2-40B4-BE49-F238E27FC236}">
                <a16:creationId xmlns:a16="http://schemas.microsoft.com/office/drawing/2014/main" id="{E00550B1-0AC7-43E4-86C1-705CCD262A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790" y="585888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2CD6A56-6E7A-4897-ABCB-07CD0B5767E0}"/>
              </a:ext>
            </a:extLst>
          </p:cNvPr>
          <p:cNvSpPr txBox="1">
            <a:spLocks/>
          </p:cNvSpPr>
          <p:nvPr/>
        </p:nvSpPr>
        <p:spPr>
          <a:xfrm>
            <a:off x="1452584" y="543959"/>
            <a:ext cx="8596668" cy="74904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UI</a:t>
            </a:r>
            <a:endParaRPr lang="en-IN" dirty="0"/>
          </a:p>
        </p:txBody>
      </p:sp>
      <p:pic>
        <p:nvPicPr>
          <p:cNvPr id="4" name="Content Placeholder 11">
            <a:extLst>
              <a:ext uri="{FF2B5EF4-FFF2-40B4-BE49-F238E27FC236}">
                <a16:creationId xmlns:a16="http://schemas.microsoft.com/office/drawing/2014/main" id="{1664F7D8-49A8-45B5-A4B5-6C919F814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790" y="1440679"/>
            <a:ext cx="4183062" cy="3666013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6DC990-DFCF-4913-BFDD-E8282723E746}"/>
              </a:ext>
            </a:extLst>
          </p:cNvPr>
          <p:cNvSpPr txBox="1">
            <a:spLocks/>
          </p:cNvSpPr>
          <p:nvPr/>
        </p:nvSpPr>
        <p:spPr>
          <a:xfrm>
            <a:off x="982068" y="5387481"/>
            <a:ext cx="4496784" cy="92656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Creating a Flask Application and  Accessing the Machine Learning Model</a:t>
            </a:r>
            <a:endParaRPr lang="en-IN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DD48FEBD-F12C-409C-8B60-9899E22AFA38}"/>
              </a:ext>
            </a:extLst>
          </p:cNvPr>
          <p:cNvSpPr txBox="1">
            <a:spLocks/>
          </p:cNvSpPr>
          <p:nvPr/>
        </p:nvSpPr>
        <p:spPr>
          <a:xfrm>
            <a:off x="5865218" y="1740908"/>
            <a:ext cx="4184034" cy="926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E8F2B6FF-00F1-4ABE-805C-AEC9F6BE5851}"/>
              </a:ext>
            </a:extLst>
          </p:cNvPr>
          <p:cNvSpPr txBox="1">
            <a:spLocks/>
          </p:cNvSpPr>
          <p:nvPr/>
        </p:nvSpPr>
        <p:spPr>
          <a:xfrm>
            <a:off x="6596921" y="5467189"/>
            <a:ext cx="4184034" cy="926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Running the Flask Application (Deployment)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30B8E8-0A03-49EC-BA50-07F68CF2E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921" y="1425079"/>
            <a:ext cx="4299289" cy="366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13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3244735" y="5715559"/>
            <a:ext cx="5334280" cy="831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000" dirty="0"/>
              <a:t>Output UI and Percentages of the inputs.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8F372C-00B8-412A-B6C6-30292EA51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50" y="661709"/>
            <a:ext cx="10607300" cy="496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522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3213473" y="5785358"/>
            <a:ext cx="5334280" cy="831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Predicting The Quality.</a:t>
            </a:r>
            <a:endParaRPr lang="en-IN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7DE08E-3990-4C06-9BE6-B8D1C1CB6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61" y="715402"/>
            <a:ext cx="10605477" cy="498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5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1026" name="Picture 2" descr="Robot Saying Thank You">
            <a:extLst>
              <a:ext uri="{FF2B5EF4-FFF2-40B4-BE49-F238E27FC236}">
                <a16:creationId xmlns:a16="http://schemas.microsoft.com/office/drawing/2014/main" id="{04554FD4-CD74-4FBE-82DE-289B73935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6540" y="1663692"/>
            <a:ext cx="4296752" cy="3225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981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71F16A-7605-4D69-86B3-27705199FE36}"/>
              </a:ext>
            </a:extLst>
          </p:cNvPr>
          <p:cNvSpPr txBox="1"/>
          <p:nvPr/>
        </p:nvSpPr>
        <p:spPr>
          <a:xfrm>
            <a:off x="945661" y="2066621"/>
            <a:ext cx="10660185" cy="3580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fontAlgn="base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800" b="0" i="0" dirty="0">
                <a:effectLst/>
                <a:latin typeface="Montserrat"/>
              </a:rPr>
              <a:t>Iron ores are rocks and minerals from which metallic iron can be economically extracted. Iron is usually found in the form of Magnetite, Hematite, Goethite, Limonite, or Siderite.  </a:t>
            </a:r>
          </a:p>
          <a:p>
            <a:pPr marL="0" indent="0" fontAlgn="base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800" b="0" i="0" dirty="0">
                <a:effectLst/>
                <a:latin typeface="Montserrat"/>
              </a:rPr>
              <a:t>Usually, Magnetite Iron ore concentrate contains an impurity of 3–7% of silica. Estimation of silica involves a lot of chemical analysis which is time-consuming and involves high operational cost. In order to cut down the operational cost and also to help engineers by predicting at a faster rate, we make use of  Machine Learning (ML). </a:t>
            </a:r>
          </a:p>
          <a:p>
            <a:pPr marL="0" indent="0" fontAlgn="base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800" b="0" i="0" dirty="0">
                <a:effectLst/>
                <a:latin typeface="Montserrat"/>
              </a:rPr>
              <a:t>So the main goal of this project is to build a Machine Learning model to predict the impurities present in an Iron ore.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282994-1042-4344-B094-0980E53D4B03}"/>
              </a:ext>
            </a:extLst>
          </p:cNvPr>
          <p:cNvSpPr txBox="1"/>
          <p:nvPr/>
        </p:nvSpPr>
        <p:spPr>
          <a:xfrm>
            <a:off x="3784601" y="856776"/>
            <a:ext cx="611553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0847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7">
            <a:extLst>
              <a:ext uri="{FF2B5EF4-FFF2-40B4-BE49-F238E27FC236}">
                <a16:creationId xmlns:a16="http://schemas.microsoft.com/office/drawing/2014/main" id="{F054B514-6500-4537-9CE6-8CFB0EA7D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117" y="1868711"/>
            <a:ext cx="7533291" cy="42495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2C7464-579F-476D-8EDE-150E64FA3981}"/>
              </a:ext>
            </a:extLst>
          </p:cNvPr>
          <p:cNvSpPr txBox="1"/>
          <p:nvPr/>
        </p:nvSpPr>
        <p:spPr>
          <a:xfrm>
            <a:off x="3849532" y="739747"/>
            <a:ext cx="611553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ARCHITECTURE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4043409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267A7-86ED-4CC4-BCDB-55BF0624ACB2}"/>
              </a:ext>
            </a:extLst>
          </p:cNvPr>
          <p:cNvSpPr txBox="1">
            <a:spLocks/>
          </p:cNvSpPr>
          <p:nvPr/>
        </p:nvSpPr>
        <p:spPr>
          <a:xfrm>
            <a:off x="754046" y="500588"/>
            <a:ext cx="8596668" cy="8998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sz="4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Project Flow</a:t>
            </a:r>
            <a:endParaRPr lang="en-IN" sz="4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10">
            <a:extLst>
              <a:ext uri="{FF2B5EF4-FFF2-40B4-BE49-F238E27FC236}">
                <a16:creationId xmlns:a16="http://schemas.microsoft.com/office/drawing/2014/main" id="{74ACE582-011C-48EC-A066-3A1479EBCB19}"/>
              </a:ext>
            </a:extLst>
          </p:cNvPr>
          <p:cNvSpPr txBox="1">
            <a:spLocks/>
          </p:cNvSpPr>
          <p:nvPr/>
        </p:nvSpPr>
        <p:spPr>
          <a:xfrm>
            <a:off x="522342" y="1400474"/>
            <a:ext cx="4684779" cy="5217952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 dirty="0"/>
              <a:t>Machine Learning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5475C"/>
                </a:solidFill>
                <a:latin typeface="Montserrat"/>
              </a:rPr>
              <a:t>Data Collection.</a:t>
            </a:r>
            <a:endParaRPr lang="en-US" dirty="0">
              <a:solidFill>
                <a:srgbClr val="35475C"/>
              </a:solidFill>
              <a:latin typeface="Open Sans" panose="020B0606030504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Collect the dataset or Create the dataset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5475C"/>
                </a:solidFill>
                <a:latin typeface="Montserrat"/>
              </a:rPr>
              <a:t>Data Preprocessing.</a:t>
            </a:r>
            <a:endParaRPr lang="en-US" dirty="0">
              <a:solidFill>
                <a:srgbClr val="35475C"/>
              </a:solidFill>
              <a:latin typeface="Open Sans" panose="020B0606030504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Import the Libraries and  the dataset.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Checking for Null Values.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Data Visualization.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Handling Missing Data.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Label encoding And One Hot Encoding.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Feature Scaling.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Splitting Data into Train and Test.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5475C"/>
                </a:solidFill>
                <a:latin typeface="Montserrat"/>
              </a:rPr>
              <a:t>Model Building</a:t>
            </a:r>
            <a:endParaRPr lang="en-US" dirty="0">
              <a:solidFill>
                <a:srgbClr val="35475C"/>
              </a:solidFill>
              <a:latin typeface="Open Sans" panose="020B0606030504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Training and testing the model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Evaluation of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5475C"/>
                </a:solidFill>
                <a:latin typeface="Montserrat"/>
              </a:rPr>
              <a:t>Application Building</a:t>
            </a:r>
            <a:endParaRPr lang="en-US" dirty="0">
              <a:solidFill>
                <a:srgbClr val="35475C"/>
              </a:solidFill>
              <a:latin typeface="Open Sans" panose="020B0606030504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Create an HTML file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5475C"/>
                </a:solidFill>
                <a:latin typeface="Open Sans" panose="020B0606030504020204" pitchFamily="34" charset="0"/>
              </a:rPr>
              <a:t>Build a Python Code</a:t>
            </a:r>
          </a:p>
          <a:p>
            <a:pPr lvl="1"/>
            <a:endParaRPr lang="en-IN" dirty="0"/>
          </a:p>
        </p:txBody>
      </p:sp>
      <p:sp>
        <p:nvSpPr>
          <p:cNvPr id="4" name="Content Placeholder 11">
            <a:extLst>
              <a:ext uri="{FF2B5EF4-FFF2-40B4-BE49-F238E27FC236}">
                <a16:creationId xmlns:a16="http://schemas.microsoft.com/office/drawing/2014/main" id="{70A432B9-85D1-486F-8FBE-5FD4996FFD7C}"/>
              </a:ext>
            </a:extLst>
          </p:cNvPr>
          <p:cNvSpPr txBox="1">
            <a:spLocks/>
          </p:cNvSpPr>
          <p:nvPr/>
        </p:nvSpPr>
        <p:spPr>
          <a:xfrm>
            <a:off x="5629001" y="1344179"/>
            <a:ext cx="4184034" cy="3880773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UI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5475C"/>
                </a:solidFill>
                <a:latin typeface="Montserrat"/>
              </a:rPr>
              <a:t>The user interacts with the UI (User Interface) to enter the data</a:t>
            </a:r>
            <a:endParaRPr lang="en-US" sz="1600" dirty="0">
              <a:solidFill>
                <a:srgbClr val="35475C"/>
              </a:solidFill>
              <a:latin typeface="Open Sans" panose="020B06060305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5475C"/>
                </a:solidFill>
                <a:latin typeface="Montserrat"/>
              </a:rPr>
              <a:t>Entered data is analyzed by the model which is integrated</a:t>
            </a:r>
            <a:endParaRPr lang="en-US" sz="1600" dirty="0">
              <a:solidFill>
                <a:srgbClr val="35475C"/>
              </a:solidFill>
              <a:latin typeface="Open Sans" panose="020B06060305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5475C"/>
                </a:solidFill>
                <a:latin typeface="Montserrat"/>
              </a:rPr>
              <a:t>Once the model analyses the input, the prediction is showcased on the UI</a:t>
            </a:r>
            <a:endParaRPr lang="en-US" sz="1600" dirty="0">
              <a:solidFill>
                <a:srgbClr val="35475C"/>
              </a:solidFill>
              <a:latin typeface="Open Sans" panose="020B0606030504020204" pitchFamily="34" charset="0"/>
            </a:endParaRP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9694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3">
            <a:extLst>
              <a:ext uri="{FF2B5EF4-FFF2-40B4-BE49-F238E27FC236}">
                <a16:creationId xmlns:a16="http://schemas.microsoft.com/office/drawing/2014/main" id="{DB8FED24-7B04-41E9-9049-D06E39505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3" name="Content Placeholder 8">
            <a:extLst>
              <a:ext uri="{FF2B5EF4-FFF2-40B4-BE49-F238E27FC236}">
                <a16:creationId xmlns:a16="http://schemas.microsoft.com/office/drawing/2014/main" id="{7D6DB268-2C28-4FF7-AD02-A289EDAB8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84" y="1289911"/>
            <a:ext cx="5837545" cy="1169754"/>
          </a:xfrm>
          <a:prstGeom prst="rect">
            <a:avLst/>
          </a:prstGeom>
        </p:spPr>
      </p:pic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2D32EB06-4CFB-402C-BB6B-872B52E31CFE}"/>
              </a:ext>
            </a:extLst>
          </p:cNvPr>
          <p:cNvSpPr txBox="1">
            <a:spLocks/>
          </p:cNvSpPr>
          <p:nvPr/>
        </p:nvSpPr>
        <p:spPr>
          <a:xfrm>
            <a:off x="7270241" y="1433816"/>
            <a:ext cx="3854528" cy="667222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Importing Libraries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01CCE3-E6D9-4BF2-8372-4CB5FBD39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0332" y="2726974"/>
            <a:ext cx="6154184" cy="3520570"/>
          </a:xfrm>
          <a:prstGeom prst="rect">
            <a:avLst/>
          </a:prstGeom>
        </p:spPr>
      </p:pic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EDD4B914-7E5E-4410-B9EE-642908FD66AA}"/>
              </a:ext>
            </a:extLst>
          </p:cNvPr>
          <p:cNvSpPr txBox="1">
            <a:spLocks/>
          </p:cNvSpPr>
          <p:nvPr/>
        </p:nvSpPr>
        <p:spPr>
          <a:xfrm>
            <a:off x="430567" y="4130173"/>
            <a:ext cx="3659078" cy="10364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ym typeface="Wingdings" panose="05000000000000000000" pitchFamily="2" charset="2"/>
              </a:rPr>
              <a:t>  </a:t>
            </a:r>
            <a:r>
              <a:rPr lang="en-US" sz="2400" dirty="0"/>
              <a:t>Reading the dataset and Viewing the fields.</a:t>
            </a:r>
            <a:endParaRPr lang="en-IN" sz="2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97DA4A8-ECCD-4BE2-BF1D-E1727AE8FFED}"/>
              </a:ext>
            </a:extLst>
          </p:cNvPr>
          <p:cNvSpPr txBox="1">
            <a:spLocks/>
          </p:cNvSpPr>
          <p:nvPr/>
        </p:nvSpPr>
        <p:spPr>
          <a:xfrm>
            <a:off x="1488692" y="672979"/>
            <a:ext cx="8596668" cy="8998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56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31F524-0C9F-4EDB-B09F-0DBCA6F54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140" y="744417"/>
            <a:ext cx="6387895" cy="53691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DB1C97-EBA3-4F52-8B67-1C9D5E3276B0}"/>
              </a:ext>
            </a:extLst>
          </p:cNvPr>
          <p:cNvSpPr txBox="1"/>
          <p:nvPr/>
        </p:nvSpPr>
        <p:spPr>
          <a:xfrm>
            <a:off x="7661031" y="1951112"/>
            <a:ext cx="396826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ym typeface="Wingdings" panose="05000000000000000000" pitchFamily="2" charset="2"/>
              </a:rPr>
              <a:t></a:t>
            </a:r>
            <a:r>
              <a:rPr lang="en-US" sz="2800" dirty="0"/>
              <a:t>Information about the </a:t>
            </a:r>
          </a:p>
          <a:p>
            <a:r>
              <a:rPr lang="en-US" sz="2800" dirty="0"/>
              <a:t>    columns in the dataset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044521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A386F9-BD3F-4FB2-91BB-B5235691B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4615" y="695570"/>
            <a:ext cx="6507711" cy="54509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0B282E-EACF-4BF6-AFC9-8C32D567460B}"/>
              </a:ext>
            </a:extLst>
          </p:cNvPr>
          <p:cNvSpPr txBox="1"/>
          <p:nvPr/>
        </p:nvSpPr>
        <p:spPr>
          <a:xfrm>
            <a:off x="1047260" y="2466922"/>
            <a:ext cx="37806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ym typeface="Wingdings" panose="05000000000000000000" pitchFamily="2" charset="2"/>
              </a:rPr>
              <a:t></a:t>
            </a:r>
            <a:r>
              <a:rPr lang="en-US" sz="2800" dirty="0"/>
              <a:t>Histogram Visualization of Columns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74616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877F2C-371F-4C2C-BA3D-5C511A47A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2738" y="724877"/>
            <a:ext cx="7515895" cy="54082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3E99A0-50CA-4D41-A790-AA6CC643A30C}"/>
              </a:ext>
            </a:extLst>
          </p:cNvPr>
          <p:cNvSpPr txBox="1"/>
          <p:nvPr/>
        </p:nvSpPr>
        <p:spPr>
          <a:xfrm>
            <a:off x="461107" y="2386596"/>
            <a:ext cx="37025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ym typeface="Wingdings" panose="05000000000000000000" pitchFamily="2" charset="2"/>
              </a:rPr>
              <a:t></a:t>
            </a:r>
            <a:r>
              <a:rPr lang="en-US" sz="2400" dirty="0" err="1"/>
              <a:t>HeatMap</a:t>
            </a:r>
            <a:r>
              <a:rPr lang="en-US" sz="2400" dirty="0"/>
              <a:t> Visualization of Columns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064404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2691134" y="4563123"/>
            <a:ext cx="5334280" cy="166567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Training and Splitting Data</a:t>
            </a:r>
          </a:p>
          <a:p>
            <a:pPr algn="ctr"/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Applying Ensembled modelling and Predicting the accuracy of the Model</a:t>
            </a:r>
            <a:endParaRPr lang="en-IN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353A40-9DF7-4694-A2CD-F89CCAB2D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435" y="819798"/>
            <a:ext cx="9639300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50812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1263</TotalTime>
  <Words>358</Words>
  <Application>Microsoft Office PowerPoint</Application>
  <PresentationFormat>Widescreen</PresentationFormat>
  <Paragraphs>51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Algerian</vt:lpstr>
      <vt:lpstr>Arial</vt:lpstr>
      <vt:lpstr>Calibri</vt:lpstr>
      <vt:lpstr>Century Gothic</vt:lpstr>
      <vt:lpstr>Montserrat</vt:lpstr>
      <vt:lpstr>Open Sans</vt:lpstr>
      <vt:lpstr>Times New Roman</vt:lpstr>
      <vt:lpstr>Wingdings 3</vt:lpstr>
      <vt:lpstr>Slice</vt:lpstr>
      <vt:lpstr>Estimate The Presence of Impurities in Iron Ore Using IBM Watson Machine Learning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Analyze SMS Messages With Watson Knowledge Studio</dc:title>
  <dc:creator>18481A0537</dc:creator>
  <cp:lastModifiedBy>Aaditya Gangavarapu</cp:lastModifiedBy>
  <cp:revision>33</cp:revision>
  <dcterms:created xsi:type="dcterms:W3CDTF">2021-07-16T06:58:02Z</dcterms:created>
  <dcterms:modified xsi:type="dcterms:W3CDTF">2021-08-05T14:08:54Z</dcterms:modified>
</cp:coreProperties>
</file>

<file path=docProps/thumbnail.jpeg>
</file>